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9" r:id="rId4"/>
    <p:sldId id="281" r:id="rId6"/>
    <p:sldId id="261" r:id="rId7"/>
    <p:sldId id="298" r:id="rId8"/>
    <p:sldId id="265" r:id="rId9"/>
    <p:sldId id="269" r:id="rId10"/>
    <p:sldId id="270" r:id="rId11"/>
    <p:sldId id="271" r:id="rId12"/>
    <p:sldId id="266" r:id="rId13"/>
    <p:sldId id="272" r:id="rId14"/>
    <p:sldId id="273" r:id="rId15"/>
    <p:sldId id="279" r:id="rId16"/>
    <p:sldId id="274" r:id="rId17"/>
    <p:sldId id="280" r:id="rId18"/>
    <p:sldId id="299" r:id="rId19"/>
    <p:sldId id="275" r:id="rId20"/>
    <p:sldId id="278" r:id="rId21"/>
    <p:sldId id="276" r:id="rId22"/>
    <p:sldId id="260" r:id="rId23"/>
    <p:sldId id="277" r:id="rId24"/>
    <p:sldId id="300" r:id="rId25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GIF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451928"/>
            <a:ext cx="9144000" cy="2387600"/>
          </a:xfrm>
        </p:spPr>
        <p:txBody>
          <a:bodyPr>
            <a:normAutofit fontScale="90000"/>
          </a:bodyPr>
          <a:p>
            <a:r>
              <a:rPr lang="en-US" altLang="en-US"/>
              <a:t>Evolutionärer Optimierungsalgorithmen</a:t>
            </a:r>
            <a:endParaRPr lang="en-US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10723"/>
            <a:ext cx="9144000" cy="1655762"/>
          </a:xfrm>
        </p:spPr>
        <p:txBody>
          <a:bodyPr/>
          <a:p>
            <a:r>
              <a:rPr lang="en-US" altLang="en-US"/>
              <a:t>14.01.19</a:t>
            </a:r>
            <a:endParaRPr lang="en-US" altLang="en-US"/>
          </a:p>
          <a:p>
            <a:r>
              <a:rPr lang="en-US" altLang="en-US"/>
              <a:t>Federico Ramírez Villagrana</a:t>
            </a:r>
            <a:endParaRPr lang="en-US" altLang="en-US"/>
          </a:p>
          <a:p>
            <a:r>
              <a:rPr lang="en-US" altLang="en-US"/>
              <a:t>Universität Hamburg</a:t>
            </a:r>
            <a:endParaRPr lang="en-US" altLang="en-US"/>
          </a:p>
        </p:txBody>
      </p:sp>
      <p:pic>
        <p:nvPicPr>
          <p:cNvPr id="6" name="Picture 5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490" y="170815"/>
            <a:ext cx="1522095" cy="15201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US"/>
              <a:t>Was ist ein ,,evolutionärer” Algorithmus?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9015" y="3207385"/>
            <a:ext cx="10515600" cy="942340"/>
          </a:xfrm>
        </p:spPr>
        <p:txBody>
          <a:bodyPr/>
          <a:p>
            <a:pPr marL="457200" lvl="1" indent="0">
              <a:buNone/>
            </a:pPr>
            <a:r>
              <a:rPr lang="en-US" i="1"/>
              <a:t>Ein Algorithmus, der die Lösung eines Problems durch</a:t>
            </a:r>
            <a:endParaRPr lang="en-US" i="1"/>
          </a:p>
          <a:p>
            <a:pPr marL="457200" lvl="1" indent="0">
              <a:buNone/>
            </a:pPr>
            <a:r>
              <a:rPr lang="en-US" i="1"/>
              <a:t>viele Iterationen entwickelt</a:t>
            </a:r>
            <a:r>
              <a:rPr lang="en-US" altLang="en-US" i="1"/>
              <a:t>.</a:t>
            </a:r>
            <a:endParaRPr lang="en-US" altLang="en-US" i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Hauptmerkmale der EA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1"/>
            <a:r>
              <a:rPr lang="en-US"/>
              <a:t>Zielfunktion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Bevölkerung von mögliche</a:t>
            </a:r>
            <a:r>
              <a:rPr lang="en-US" altLang="en-US"/>
              <a:t>n</a:t>
            </a:r>
            <a:r>
              <a:rPr lang="en-US"/>
              <a:t> Lösungen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Vorgänge, die die Elemente der Bevölkerung betreffen und verändern</a:t>
            </a:r>
            <a:endParaRPr lang="en-US"/>
          </a:p>
          <a:p>
            <a:pPr lvl="1"/>
            <a:endParaRPr lang="en-US"/>
          </a:p>
          <a:p>
            <a:pPr lvl="1"/>
            <a:r>
              <a:rPr lang="en-US" altLang="en-US"/>
              <a:t>Iterationen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US"/>
              <a:t>EA Beispiel - Genetische Algorithmen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marL="457200" lvl="1" indent="0">
              <a:buNone/>
            </a:pPr>
            <a:r>
              <a:rPr lang="en-US" altLang="en-US" sz="2800"/>
              <a:t>Hauptelemente eines genetischen Algorithmus</a:t>
            </a:r>
            <a:endParaRPr lang="en-US" altLang="en-US" sz="2800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Codierung der Lösungen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Ursprüngliche Bevölkerung</a:t>
            </a:r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r>
              <a:rPr lang="en-US"/>
              <a:t>Auswahl von Einzelnen</a:t>
            </a:r>
            <a:endParaRPr lang="en-US"/>
          </a:p>
          <a:p>
            <a:pPr lvl="1"/>
            <a:endParaRPr lang="en-US"/>
          </a:p>
          <a:p>
            <a:pPr lvl="1"/>
            <a:r>
              <a:rPr lang="en-US"/>
              <a:t>Crossover</a:t>
            </a:r>
            <a:endParaRPr lang="en-US"/>
          </a:p>
          <a:p>
            <a:pPr lvl="1"/>
            <a:endParaRPr lang="en-US"/>
          </a:p>
          <a:p>
            <a:pPr lvl="1"/>
            <a:r>
              <a:rPr lang="en-US"/>
              <a:t>Mutation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365125"/>
            <a:ext cx="11447780" cy="1325880"/>
          </a:xfrm>
        </p:spPr>
        <p:txBody>
          <a:bodyPr>
            <a:normAutofit fontScale="90000"/>
          </a:bodyPr>
          <a:p>
            <a:r>
              <a:rPr lang="en-US" altLang="en-US">
                <a:sym typeface="+mn-ea"/>
              </a:rPr>
              <a:t>EA Beispiel -  </a:t>
            </a:r>
            <a:r>
              <a:rPr lang="en-US" altLang="en-US"/>
              <a:t>Genetische Algorithmen (fort.)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ga_pseud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455" y="1353185"/>
            <a:ext cx="10058400" cy="500316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973455" y="6259195"/>
            <a:ext cx="97523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400"/>
              <a:t>Dan Simon,</a:t>
            </a:r>
            <a:r>
              <a:rPr lang="en-US" sz="1400" i="1"/>
              <a:t> Evolutionary optimization algorithms - biologically-inspired and population-based approaches to computer intelligence, </a:t>
            </a:r>
            <a:r>
              <a:rPr lang="en-US" sz="1400"/>
              <a:t>John Wiley and Sons, Inc., 2013. </a:t>
            </a:r>
            <a:r>
              <a:rPr lang="en-US" altLang="en-US" sz="1400"/>
              <a:t>p 50.</a:t>
            </a:r>
            <a:endParaRPr lang="en-US" altLang="en-US" sz="1400"/>
          </a:p>
        </p:txBody>
      </p:sp>
      <p:sp>
        <p:nvSpPr>
          <p:cNvPr id="3" name="Rectangle 2"/>
          <p:cNvSpPr/>
          <p:nvPr/>
        </p:nvSpPr>
        <p:spPr>
          <a:xfrm>
            <a:off x="932180" y="1678305"/>
            <a:ext cx="5736590" cy="40767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291715" y="3395980"/>
            <a:ext cx="8463915" cy="36830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685925" y="4751070"/>
            <a:ext cx="4896485" cy="342265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239010" y="3790315"/>
            <a:ext cx="5804535" cy="32893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3" idx="3"/>
          </p:cNvCxnSpPr>
          <p:nvPr/>
        </p:nvCxnSpPr>
        <p:spPr>
          <a:xfrm flipV="1">
            <a:off x="6668770" y="1881505"/>
            <a:ext cx="1059180" cy="635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7954645" y="3166745"/>
            <a:ext cx="969645" cy="189230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061960" y="4080510"/>
            <a:ext cx="941705" cy="26035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582410" y="5067300"/>
            <a:ext cx="908685" cy="144780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 Box 14"/>
          <p:cNvSpPr txBox="1"/>
          <p:nvPr/>
        </p:nvSpPr>
        <p:spPr>
          <a:xfrm>
            <a:off x="7705725" y="1704340"/>
            <a:ext cx="36398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Ursprüngliche Bevölkerung</a:t>
            </a:r>
            <a:endParaRPr lang="en-US" altLang="en-US" sz="2000"/>
          </a:p>
        </p:txBody>
      </p:sp>
      <p:sp>
        <p:nvSpPr>
          <p:cNvPr id="16" name="Text Box 15"/>
          <p:cNvSpPr txBox="1"/>
          <p:nvPr/>
        </p:nvSpPr>
        <p:spPr>
          <a:xfrm>
            <a:off x="8889365" y="2938145"/>
            <a:ext cx="32518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Auswahl von Einzelnen</a:t>
            </a:r>
            <a:endParaRPr lang="en-US" altLang="en-US" sz="2000"/>
          </a:p>
        </p:txBody>
      </p:sp>
      <p:sp>
        <p:nvSpPr>
          <p:cNvPr id="17" name="Text Box 16"/>
          <p:cNvSpPr txBox="1"/>
          <p:nvPr/>
        </p:nvSpPr>
        <p:spPr>
          <a:xfrm>
            <a:off x="8940165" y="3935095"/>
            <a:ext cx="24479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Crossover</a:t>
            </a:r>
            <a:endParaRPr lang="en-US" altLang="en-US" sz="2000"/>
          </a:p>
        </p:txBody>
      </p:sp>
      <p:sp>
        <p:nvSpPr>
          <p:cNvPr id="18" name="Text Box 17"/>
          <p:cNvSpPr txBox="1"/>
          <p:nvPr/>
        </p:nvSpPr>
        <p:spPr>
          <a:xfrm>
            <a:off x="7423785" y="5039360"/>
            <a:ext cx="22771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Mutation</a:t>
            </a:r>
            <a:endParaRPr lang="en-US" altLang="en-US"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365125"/>
            <a:ext cx="11226800" cy="1325880"/>
          </a:xfrm>
        </p:spPr>
        <p:txBody>
          <a:bodyPr>
            <a:normAutofit fontScale="90000"/>
          </a:bodyPr>
          <a:p>
            <a:r>
              <a:rPr lang="en-US" altLang="en-US">
                <a:sym typeface="+mn-ea"/>
              </a:rPr>
              <a:t>EA Beispiel - </a:t>
            </a:r>
            <a:r>
              <a:rPr lang="en-US" altLang="en-US"/>
              <a:t>Partikelschwarmoptimierung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lvl="1" indent="0">
              <a:buNone/>
            </a:pPr>
            <a:r>
              <a:rPr lang="en-US" altLang="en-US" sz="2800"/>
              <a:t>Hauptidee hinter </a:t>
            </a:r>
            <a:r>
              <a:rPr lang="en-US" altLang="en-US" sz="2800">
                <a:sym typeface="+mn-ea"/>
              </a:rPr>
              <a:t>Partikelschwarmoptimierung</a:t>
            </a:r>
            <a:endParaRPr lang="en-US" altLang="en-US" sz="2800"/>
          </a:p>
          <a:p>
            <a:pPr marL="457200" lvl="1" indent="0">
              <a:buNone/>
            </a:pPr>
            <a:endParaRPr lang="en-US" altLang="en-US"/>
          </a:p>
          <a:p>
            <a:pPr lvl="1"/>
            <a:r>
              <a:rPr lang="en-US" altLang="en-US"/>
              <a:t>E</a:t>
            </a:r>
            <a:r>
              <a:rPr lang="en-US"/>
              <a:t>ine Menge von Partikeln </a:t>
            </a:r>
            <a:r>
              <a:rPr lang="en-US">
                <a:sym typeface="+mn-ea"/>
              </a:rPr>
              <a:t>beweg</a:t>
            </a:r>
            <a:r>
              <a:rPr lang="en-US" altLang="en-US">
                <a:sym typeface="+mn-ea"/>
              </a:rPr>
              <a:t>t</a:t>
            </a:r>
            <a:r>
              <a:rPr lang="en-US">
                <a:sym typeface="+mn-ea"/>
              </a:rPr>
              <a:t> </a:t>
            </a:r>
            <a:r>
              <a:rPr lang="en-US"/>
              <a:t>sich durch den Suchraum</a:t>
            </a:r>
            <a:r>
              <a:rPr lang="en-US" altLang="en-US"/>
              <a:t>.</a:t>
            </a:r>
            <a:endParaRPr lang="en-US" altLang="en-US"/>
          </a:p>
          <a:p>
            <a:pPr lvl="1"/>
            <a:endParaRPr lang="en-US" altLang="en-US"/>
          </a:p>
          <a:p>
            <a:pPr lvl="1"/>
            <a:r>
              <a:rPr lang="en-US" altLang="en-US"/>
              <a:t>Der Suchraum wird in „Nachbarschaften“ unterteilt.</a:t>
            </a:r>
            <a:endParaRPr lang="en-US" altLang="en-US"/>
          </a:p>
          <a:p>
            <a:pPr lvl="1"/>
            <a:endParaRPr lang="en-US" altLang="en-US"/>
          </a:p>
          <a:p>
            <a:pPr lvl="1"/>
            <a:r>
              <a:rPr lang="en-US" altLang="en-US"/>
              <a:t>Die beste Position des Partikels und ihrer Nachbarn </a:t>
            </a:r>
            <a:r>
              <a:rPr lang="en-US" altLang="en-US">
                <a:sym typeface="+mn-ea"/>
              </a:rPr>
              <a:t>beeinflussen die Geschwindigkeit der Partikel</a:t>
            </a:r>
            <a:r>
              <a:rPr lang="en-US" altLang="en-US"/>
              <a:t>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" y="351790"/>
            <a:ext cx="11216640" cy="1325880"/>
          </a:xfrm>
        </p:spPr>
        <p:txBody>
          <a:bodyPr>
            <a:normAutofit/>
          </a:bodyPr>
          <a:p>
            <a:r>
              <a:rPr lang="en-US" altLang="en-US" sz="3600">
                <a:sym typeface="+mn-ea"/>
              </a:rPr>
              <a:t>EA Beispiel - </a:t>
            </a:r>
            <a:r>
              <a:rPr lang="en-US" altLang="en-US" sz="3600"/>
              <a:t>Partikelschwarmoptimierung (fort.)</a:t>
            </a:r>
            <a:endParaRPr lang="en-US" altLang="en-US" sz="36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pso_pseud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225" y="1321435"/>
            <a:ext cx="7828915" cy="524446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0575925" y="3248660"/>
            <a:ext cx="152717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400">
                <a:sym typeface="+mn-ea"/>
              </a:rPr>
              <a:t>Dan Simon</a:t>
            </a:r>
            <a:r>
              <a:rPr lang="en-US" sz="1400" i="1">
                <a:sym typeface="+mn-ea"/>
              </a:rPr>
              <a:t>, Evolutionary optimization algorithms - biologically-inspired and population-based approaches to computer intelligence, </a:t>
            </a:r>
            <a:r>
              <a:rPr lang="en-US" sz="1400">
                <a:sym typeface="+mn-ea"/>
              </a:rPr>
              <a:t>John Wiley and Sons, Inc., 2013. </a:t>
            </a:r>
            <a:r>
              <a:rPr lang="en-US" altLang="en-US" sz="1400">
                <a:sym typeface="+mn-ea"/>
              </a:rPr>
              <a:t>p 268.</a:t>
            </a:r>
            <a:endParaRPr lang="en-US" altLang="en-US" sz="1400">
              <a:sym typeface="+mn-ea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12340" y="1552575"/>
            <a:ext cx="5897245" cy="25019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251710" y="2237105"/>
            <a:ext cx="3554095" cy="25019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265805" y="4343400"/>
            <a:ext cx="3803650" cy="236855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239010" y="2461260"/>
            <a:ext cx="5422900" cy="276225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239135" y="5264785"/>
            <a:ext cx="1303020" cy="25019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8109585" y="1677670"/>
            <a:ext cx="1059180" cy="635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805805" y="2337435"/>
            <a:ext cx="2974975" cy="123825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0" idx="1"/>
            <a:endCxn id="20" idx="0"/>
          </p:cNvCxnSpPr>
          <p:nvPr/>
        </p:nvCxnSpPr>
        <p:spPr>
          <a:xfrm flipH="1">
            <a:off x="1304925" y="2599690"/>
            <a:ext cx="934085" cy="491490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9" idx="1"/>
            <a:endCxn id="20" idx="2"/>
          </p:cNvCxnSpPr>
          <p:nvPr/>
        </p:nvCxnSpPr>
        <p:spPr>
          <a:xfrm flipH="1" flipV="1">
            <a:off x="1304925" y="3797935"/>
            <a:ext cx="1960880" cy="664210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1" idx="3"/>
          </p:cNvCxnSpPr>
          <p:nvPr/>
        </p:nvCxnSpPr>
        <p:spPr>
          <a:xfrm flipV="1">
            <a:off x="4542155" y="5317490"/>
            <a:ext cx="1632585" cy="72390"/>
          </a:xfrm>
          <a:prstGeom prst="straightConnector1">
            <a:avLst/>
          </a:prstGeom>
          <a:ln w="57150">
            <a:solidFill>
              <a:schemeClr val="tx1"/>
            </a:solidFill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Box 16"/>
          <p:cNvSpPr txBox="1"/>
          <p:nvPr/>
        </p:nvSpPr>
        <p:spPr>
          <a:xfrm>
            <a:off x="9156065" y="1447165"/>
            <a:ext cx="218503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Ursprüngliche  Bevölkerung</a:t>
            </a:r>
            <a:endParaRPr lang="en-US" altLang="en-US" sz="2000"/>
          </a:p>
        </p:txBody>
      </p:sp>
      <p:sp>
        <p:nvSpPr>
          <p:cNvPr id="18" name="Text Box 17"/>
          <p:cNvSpPr txBox="1"/>
          <p:nvPr/>
        </p:nvSpPr>
        <p:spPr>
          <a:xfrm>
            <a:off x="8737600" y="2289810"/>
            <a:ext cx="29660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Nachbarschaft Größe</a:t>
            </a:r>
            <a:endParaRPr lang="en-US" altLang="en-US" sz="2000"/>
          </a:p>
        </p:txBody>
      </p:sp>
      <p:sp>
        <p:nvSpPr>
          <p:cNvPr id="19" name="Text Box 18"/>
          <p:cNvSpPr txBox="1"/>
          <p:nvPr/>
        </p:nvSpPr>
        <p:spPr>
          <a:xfrm>
            <a:off x="6102350" y="5146040"/>
            <a:ext cx="3428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Die Partikel bewegt sich</a:t>
            </a:r>
            <a:endParaRPr lang="en-US" altLang="en-US" sz="2000"/>
          </a:p>
        </p:txBody>
      </p:sp>
      <p:sp>
        <p:nvSpPr>
          <p:cNvPr id="20" name="Text Box 19"/>
          <p:cNvSpPr txBox="1"/>
          <p:nvPr/>
        </p:nvSpPr>
        <p:spPr>
          <a:xfrm>
            <a:off x="146050" y="3091180"/>
            <a:ext cx="23171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/>
              <a:t>Einfluss auf die Geschwindigkeit</a:t>
            </a:r>
            <a:endParaRPr lang="en-US"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365125"/>
            <a:ext cx="11226800" cy="1325880"/>
          </a:xfrm>
        </p:spPr>
        <p:txBody>
          <a:bodyPr>
            <a:normAutofit fontScale="90000"/>
          </a:bodyPr>
          <a:p>
            <a:r>
              <a:rPr lang="en-US" altLang="en-US">
                <a:sym typeface="+mn-ea"/>
              </a:rPr>
              <a:t>EA Beispiel - </a:t>
            </a:r>
            <a:r>
              <a:rPr lang="en-US" altLang="en-US"/>
              <a:t>Partikelschwarmoptimierung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8" name="Picture 7" descr="ParticleSwarmArrowsAnim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430" y="1391285"/>
            <a:ext cx="6755130" cy="506603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2551430" y="6546215"/>
            <a:ext cx="621030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1400" i="1"/>
              <a:t>https://en.wikipedia.org/wiki/File:ParticleSwarmArrowsAnimation.gif</a:t>
            </a:r>
            <a:endParaRPr lang="en-US" sz="1400" i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Andere EA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7380" y="1640840"/>
            <a:ext cx="5421630" cy="4478655"/>
          </a:xfrm>
        </p:spPr>
        <p:txBody>
          <a:bodyPr>
            <a:noAutofit/>
          </a:bodyPr>
          <a:p>
            <a:pPr lvl="1"/>
            <a:r>
              <a:rPr lang="en-US" altLang="en-US" sz="1800"/>
              <a:t>Ant colony optimization (ACO)</a:t>
            </a:r>
            <a:endParaRPr lang="en-US" altLang="en-US" sz="1800"/>
          </a:p>
          <a:p>
            <a:pPr lvl="2"/>
            <a:r>
              <a:rPr lang="en-US" altLang="en-US" sz="1500"/>
              <a:t>I Dorigo and Stutzle (2004)</a:t>
            </a:r>
            <a:endParaRPr lang="en-US" altLang="en-US" sz="1500"/>
          </a:p>
          <a:p>
            <a:pPr lvl="1"/>
            <a:r>
              <a:rPr lang="en-US" altLang="en-US" sz="1800"/>
              <a:t>Artificial immune system optimization</a:t>
            </a:r>
            <a:endParaRPr lang="en-US" altLang="en-US" sz="1800"/>
          </a:p>
          <a:p>
            <a:pPr lvl="2"/>
            <a:r>
              <a:rPr lang="en-US" altLang="en-US" sz="1500"/>
              <a:t>Cutello and Nicosia (2002)</a:t>
            </a:r>
            <a:endParaRPr lang="en-US" altLang="en-US" sz="1500"/>
          </a:p>
          <a:p>
            <a:pPr lvl="1"/>
            <a:r>
              <a:rPr lang="en-US" altLang="en-US" sz="1800"/>
              <a:t>Bacterial foraging optimization</a:t>
            </a:r>
            <a:endParaRPr lang="en-US" altLang="en-US" sz="1800"/>
          </a:p>
          <a:p>
            <a:pPr lvl="2"/>
            <a:r>
              <a:rPr lang="en-US" altLang="en-US" sz="1500"/>
              <a:t>Kim, Abraham and Cho (2007)</a:t>
            </a:r>
            <a:endParaRPr lang="en-US" altLang="en-US" sz="1500"/>
          </a:p>
          <a:p>
            <a:pPr lvl="1"/>
            <a:r>
              <a:rPr lang="en-US" altLang="en-US" sz="1800"/>
              <a:t>Artificial bee colony optimization (ABC)</a:t>
            </a:r>
            <a:endParaRPr lang="en-US" altLang="en-US" sz="1800"/>
          </a:p>
          <a:p>
            <a:pPr lvl="2"/>
            <a:r>
              <a:rPr lang="en-US" altLang="en-US" sz="1500"/>
              <a:t>Karaboga, (2005)</a:t>
            </a:r>
            <a:endParaRPr lang="en-US" altLang="en-US" sz="1500"/>
          </a:p>
          <a:p>
            <a:pPr lvl="1"/>
            <a:r>
              <a:rPr lang="en-US" altLang="en-US" sz="1800"/>
              <a:t>Cuckoo algorithm</a:t>
            </a:r>
            <a:endParaRPr lang="en-US" altLang="en-US" sz="1800"/>
          </a:p>
          <a:p>
            <a:pPr lvl="2"/>
            <a:r>
              <a:rPr lang="en-US" altLang="en-US" sz="1500"/>
              <a:t>Yang and Deb (2009, 2010)</a:t>
            </a:r>
            <a:endParaRPr lang="en-US" altLang="en-US" sz="1500"/>
          </a:p>
          <a:p>
            <a:pPr lvl="1"/>
            <a:r>
              <a:rPr lang="en-US" altLang="en-US" sz="1800"/>
              <a:t>Firefly optimization</a:t>
            </a:r>
            <a:endParaRPr lang="en-US" altLang="en-US" sz="1800"/>
          </a:p>
          <a:p>
            <a:pPr lvl="2"/>
            <a:r>
              <a:rPr lang="en-US" altLang="en-US" sz="1500"/>
              <a:t>Yang (2010)</a:t>
            </a:r>
            <a:endParaRPr lang="en-US" altLang="en-US" sz="1500"/>
          </a:p>
          <a:p>
            <a:pPr lvl="1"/>
            <a:r>
              <a:rPr lang="en-US" altLang="en-US" sz="1800"/>
              <a:t>Fish optimization</a:t>
            </a:r>
            <a:endParaRPr lang="en-US" altLang="en-US" sz="1800"/>
          </a:p>
          <a:p>
            <a:pPr lvl="2"/>
            <a:r>
              <a:rPr lang="en-US" altLang="en-US" sz="1500"/>
              <a:t>Huang and Zhou (2008)</a:t>
            </a:r>
            <a:endParaRPr lang="en-US" altLang="en-US" sz="1500"/>
          </a:p>
          <a:p>
            <a:pPr lvl="1"/>
            <a:r>
              <a:rPr lang="en-US" altLang="en-US" sz="1800"/>
              <a:t>Raindrop optimization</a:t>
            </a:r>
            <a:endParaRPr lang="en-US" altLang="en-US" sz="1800"/>
          </a:p>
          <a:p>
            <a:pPr lvl="2"/>
            <a:r>
              <a:rPr lang="en-US" altLang="en-US" sz="1500"/>
              <a:t>Shah-Hosseini (2009)</a:t>
            </a:r>
            <a:endParaRPr lang="en-US" altLang="en-US" sz="15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/>
        </p:nvSpPr>
        <p:spPr>
          <a:xfrm>
            <a:off x="5728335" y="1325880"/>
            <a:ext cx="5869305" cy="4478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en-US" sz="1800"/>
              <a:t>Simulated annealing</a:t>
            </a:r>
            <a:endParaRPr lang="en-US" altLang="en-US" sz="1800"/>
          </a:p>
          <a:p>
            <a:pPr lvl="2"/>
            <a:r>
              <a:rPr lang="en-US" altLang="en-US" sz="1500"/>
              <a:t>Kirkpatrick, Gelatt and Vecchi (1983)</a:t>
            </a:r>
            <a:endParaRPr lang="en-US" altLang="en-US" sz="1500"/>
          </a:p>
          <a:p>
            <a:pPr lvl="1"/>
            <a:r>
              <a:rPr lang="en-US" altLang="en-US" sz="1800"/>
              <a:t>Biogeography-based optimization (BBO)</a:t>
            </a:r>
            <a:endParaRPr lang="en-US" altLang="en-US" sz="1800"/>
          </a:p>
          <a:p>
            <a:pPr lvl="1"/>
            <a:r>
              <a:rPr lang="en-US" altLang="en-US" sz="1800"/>
              <a:t>Chemical reaction optimization (CRO)</a:t>
            </a:r>
            <a:endParaRPr lang="en-US" altLang="en-US" sz="1800"/>
          </a:p>
          <a:p>
            <a:pPr lvl="1"/>
            <a:r>
              <a:rPr lang="en-US" altLang="en-US" sz="1800"/>
              <a:t>Group search optimizer (GSO)</a:t>
            </a:r>
            <a:endParaRPr lang="en-US" altLang="en-US" sz="1800"/>
          </a:p>
          <a:p>
            <a:pPr lvl="1"/>
            <a:r>
              <a:rPr lang="en-US" altLang="en-US" sz="1800"/>
              <a:t>Imperialist competitive algorithm (ICA)</a:t>
            </a:r>
            <a:endParaRPr lang="en-US" altLang="en-US" sz="1800"/>
          </a:p>
          <a:p>
            <a:pPr lvl="1"/>
            <a:r>
              <a:rPr lang="en-US" altLang="en-US" sz="1800"/>
              <a:t>Swine flow Optimization Algorithm</a:t>
            </a:r>
            <a:endParaRPr lang="en-US" altLang="en-US" sz="1800"/>
          </a:p>
          <a:p>
            <a:pPr lvl="1"/>
            <a:r>
              <a:rPr lang="en-US" altLang="en-US" sz="1800"/>
              <a:t>Teaching Learning Based Optimization (TLBO)</a:t>
            </a:r>
            <a:endParaRPr lang="en-US" altLang="en-US" sz="1800"/>
          </a:p>
          <a:p>
            <a:pPr lvl="1"/>
            <a:r>
              <a:rPr lang="en-US" altLang="en-US" sz="1800"/>
              <a:t>Bayesian Optimization Algorithms (BOA)</a:t>
            </a:r>
            <a:endParaRPr lang="en-US" altLang="en-US" sz="1800"/>
          </a:p>
          <a:p>
            <a:pPr lvl="1"/>
            <a:r>
              <a:rPr lang="en-US" altLang="en-US" sz="1800"/>
              <a:t>Population-based incremental learning (PBIL)</a:t>
            </a:r>
            <a:endParaRPr lang="en-US" altLang="en-US" sz="1800"/>
          </a:p>
          <a:p>
            <a:pPr lvl="1"/>
            <a:r>
              <a:rPr lang="en-US" altLang="en-US" sz="1800"/>
              <a:t>Evolution strategy with covariance matrix adaptation (CMA-ES)</a:t>
            </a:r>
            <a:endParaRPr lang="en-US" altLang="en-US"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Noch mehr EA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68630" y="1729105"/>
            <a:ext cx="5601970" cy="4478655"/>
          </a:xfrm>
        </p:spPr>
        <p:txBody>
          <a:bodyPr>
            <a:noAutofit/>
          </a:bodyPr>
          <a:p>
            <a:pPr lvl="1"/>
            <a:r>
              <a:rPr lang="en-US" altLang="en-US" sz="1800"/>
              <a:t>Charged system search pptimization algorithm </a:t>
            </a:r>
            <a:endParaRPr lang="en-US" altLang="en-US" sz="1800"/>
          </a:p>
          <a:p>
            <a:pPr lvl="1"/>
            <a:r>
              <a:rPr lang="en-US" altLang="en-US" sz="1800"/>
              <a:t>Continuous scatter search (CSS) Optimization Algorithm</a:t>
            </a:r>
            <a:endParaRPr lang="en-US" altLang="en-US" sz="1800"/>
          </a:p>
          <a:p>
            <a:pPr lvl="1"/>
            <a:r>
              <a:rPr lang="en-US" altLang="en-US" sz="1800"/>
              <a:t>Evolutionary programming</a:t>
            </a:r>
            <a:endParaRPr lang="en-US" altLang="en-US" sz="1800"/>
          </a:p>
          <a:p>
            <a:pPr lvl="1"/>
            <a:r>
              <a:rPr lang="en-US" altLang="en-US" sz="1800"/>
              <a:t>League championship algorithm</a:t>
            </a:r>
            <a:endParaRPr lang="en-US" altLang="en-US" sz="1800"/>
          </a:p>
          <a:p>
            <a:pPr lvl="1"/>
            <a:r>
              <a:rPr lang="en-US" altLang="en-US" sz="1800"/>
              <a:t>Harmony search Optimization algorithm</a:t>
            </a:r>
            <a:endParaRPr lang="en-US" altLang="en-US" sz="1800"/>
          </a:p>
          <a:p>
            <a:pPr lvl="1"/>
            <a:r>
              <a:rPr lang="en-US" altLang="en-US" sz="1800"/>
              <a:t>Gravitational search algorithm (GSA) Optimization</a:t>
            </a:r>
            <a:endParaRPr lang="en-US" altLang="en-US" sz="1800"/>
          </a:p>
          <a:p>
            <a:pPr lvl="1"/>
            <a:r>
              <a:rPr lang="en-US" altLang="en-US" sz="1800"/>
              <a:t>Evolution strategies Optimization</a:t>
            </a:r>
            <a:endParaRPr lang="en-US" altLang="en-US" sz="1800"/>
          </a:p>
          <a:p>
            <a:pPr lvl="1"/>
            <a:r>
              <a:rPr lang="en-US" altLang="en-US" sz="1800"/>
              <a:t>Firework algorithm</a:t>
            </a:r>
            <a:endParaRPr lang="en-US" altLang="en-US" sz="1800"/>
          </a:p>
          <a:p>
            <a:pPr lvl="2"/>
            <a:r>
              <a:rPr lang="en-US" altLang="en-US" sz="1500"/>
              <a:t>Ying Tan, (2010)</a:t>
            </a:r>
            <a:endParaRPr lang="en-US" altLang="en-US" sz="1500"/>
          </a:p>
          <a:p>
            <a:pPr lvl="1"/>
            <a:r>
              <a:rPr lang="en-US" altLang="en-US" sz="1800"/>
              <a:t>Big-bang big-crunch Optimization algorithm</a:t>
            </a:r>
            <a:endParaRPr lang="en-US" altLang="en-US" sz="1800"/>
          </a:p>
          <a:p>
            <a:pPr lvl="2"/>
            <a:r>
              <a:rPr lang="en-US" altLang="en-US" sz="1500"/>
              <a:t>OK Erol, (2006)</a:t>
            </a:r>
            <a:endParaRPr lang="en-US" altLang="en-US" sz="1500"/>
          </a:p>
        </p:txBody>
      </p:sp>
      <p:sp>
        <p:nvSpPr>
          <p:cNvPr id="9" name="Content Placeholder 2"/>
          <p:cNvSpPr>
            <a:spLocks noGrp="1"/>
          </p:cNvSpPr>
          <p:nvPr/>
        </p:nvSpPr>
        <p:spPr>
          <a:xfrm>
            <a:off x="5728335" y="1325880"/>
            <a:ext cx="5869305" cy="4478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en-US" sz="1800"/>
              <a:t>Backtracking Search Optimization algorithm (BSA)</a:t>
            </a:r>
            <a:endParaRPr lang="en-US" altLang="en-US" sz="1800"/>
          </a:p>
          <a:p>
            <a:pPr lvl="1"/>
            <a:r>
              <a:rPr lang="en-US" altLang="en-US" sz="1800"/>
              <a:t>Multi-objective bat algorithm (MOBA)</a:t>
            </a:r>
            <a:endParaRPr lang="en-US" altLang="en-US" sz="1800"/>
          </a:p>
          <a:p>
            <a:pPr lvl="1"/>
            <a:r>
              <a:rPr lang="en-US" altLang="en-US" sz="1800"/>
              <a:t>Binary Bat Algorithm (BBA)</a:t>
            </a:r>
            <a:endParaRPr lang="en-US" altLang="en-US" sz="1800"/>
          </a:p>
          <a:p>
            <a:pPr lvl="1"/>
            <a:r>
              <a:rPr lang="en-US" altLang="en-US" sz="1800"/>
              <a:t>The Wind Driven Optimization (WDO) algorithm</a:t>
            </a:r>
            <a:endParaRPr lang="en-US" altLang="en-US" sz="1800"/>
          </a:p>
          <a:p>
            <a:pPr lvl="1"/>
            <a:r>
              <a:rPr lang="en-US" altLang="en-US" sz="1800"/>
              <a:t>Grey Wolf Optimizer (GWO)</a:t>
            </a:r>
            <a:endParaRPr lang="en-US" altLang="en-US" sz="1800"/>
          </a:p>
          <a:p>
            <a:pPr lvl="1"/>
            <a:r>
              <a:rPr lang="en-US" altLang="en-US" sz="1800"/>
              <a:t>Active-Set Algorithm (ASA)</a:t>
            </a:r>
            <a:endParaRPr lang="en-US" altLang="en-US" sz="1800"/>
          </a:p>
          <a:p>
            <a:pPr lvl="1"/>
            <a:r>
              <a:rPr lang="en-US" altLang="en-US" sz="1800"/>
              <a:t>Alternating Conditional Expectation algorithm (ACE)</a:t>
            </a:r>
            <a:endParaRPr lang="en-US" altLang="en-US" sz="1800"/>
          </a:p>
          <a:p>
            <a:pPr lvl="1"/>
            <a:r>
              <a:rPr lang="en-US" altLang="en-US" sz="1800"/>
              <a:t>Normalized Normal Constraint (NNC) algorithm</a:t>
            </a:r>
            <a:endParaRPr lang="en-US" altLang="en-US" sz="1800"/>
          </a:p>
          <a:p>
            <a:pPr lvl="1"/>
            <a:r>
              <a:rPr lang="en-US" altLang="en-US" sz="1800"/>
              <a:t>Flower Pollination Algorithm</a:t>
            </a:r>
            <a:endParaRPr lang="en-US" altLang="en-US"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EA und Optimierung - Vorteile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Lösungen </a:t>
            </a:r>
            <a:r>
              <a:rPr lang="en-US" altLang="en-US"/>
              <a:t>in angemessener Zeit </a:t>
            </a:r>
            <a:r>
              <a:rPr lang="en-US"/>
              <a:t>finden</a:t>
            </a:r>
            <a:r>
              <a:rPr lang="en-US" altLang="en-US"/>
              <a:t>.</a:t>
            </a: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/>
              <a:t>Keine Verwendungsbereichgrenze</a:t>
            </a:r>
            <a:r>
              <a:rPr lang="en-US" altLang="en-US"/>
              <a:t>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Übersicht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3600" y="1825625"/>
            <a:ext cx="10515600" cy="4351338"/>
          </a:xfrm>
        </p:spPr>
        <p:txBody>
          <a:bodyPr/>
          <a:p>
            <a:r>
              <a:rPr lang="en-US" altLang="en-US" sz="2400"/>
              <a:t>Optimierung</a:t>
            </a:r>
            <a:endParaRPr lang="en-US" altLang="en-US" sz="2400"/>
          </a:p>
          <a:p>
            <a:pPr lvl="1"/>
            <a:r>
              <a:rPr lang="en-US" altLang="en-US" sz="2055"/>
              <a:t>Definition und wichtige Begriffe</a:t>
            </a:r>
            <a:endParaRPr lang="en-US" altLang="en-US" sz="2055"/>
          </a:p>
          <a:p>
            <a:pPr lvl="1"/>
            <a:r>
              <a:rPr lang="en-US" altLang="en-US" sz="2055"/>
              <a:t>Arten</a:t>
            </a:r>
            <a:endParaRPr lang="en-US" altLang="en-US" sz="1760"/>
          </a:p>
          <a:p>
            <a:pPr lvl="0"/>
            <a:r>
              <a:rPr lang="en-US" altLang="en-US" sz="2400"/>
              <a:t>Evolutionäre Algorithmen</a:t>
            </a:r>
            <a:endParaRPr lang="en-US" altLang="en-US" sz="2790"/>
          </a:p>
          <a:p>
            <a:pPr lvl="1"/>
            <a:r>
              <a:rPr lang="en-US" altLang="en-US" sz="2060"/>
              <a:t>Definition</a:t>
            </a:r>
            <a:endParaRPr lang="en-US" altLang="en-US" sz="2060"/>
          </a:p>
          <a:p>
            <a:pPr lvl="1"/>
            <a:r>
              <a:rPr lang="en-US" altLang="en-US" sz="2060"/>
              <a:t>Merkmale</a:t>
            </a:r>
            <a:endParaRPr lang="en-US" altLang="en-US" sz="2060"/>
          </a:p>
          <a:p>
            <a:pPr lvl="1"/>
            <a:r>
              <a:rPr lang="en-US" altLang="en-US" sz="2060"/>
              <a:t>Beispiele</a:t>
            </a:r>
            <a:endParaRPr lang="en-US" altLang="en-US" sz="2060"/>
          </a:p>
          <a:p>
            <a:pPr lvl="0"/>
            <a:r>
              <a:rPr lang="en-US" altLang="en-US" sz="2400"/>
              <a:t>Evolutionäre Algorithmen Vor- und Nachteile</a:t>
            </a:r>
            <a:endParaRPr lang="en-US" altLang="en-US" sz="2400"/>
          </a:p>
          <a:p>
            <a:pPr lvl="0"/>
            <a:r>
              <a:rPr lang="en-US" altLang="en-US" sz="2400"/>
              <a:t>Zusammenfassung</a:t>
            </a:r>
            <a:endParaRPr lang="en-US" altLang="en-US" sz="24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EA und Optimierung - </a:t>
            </a:r>
            <a:r>
              <a:rPr lang="en-US" altLang="en-US"/>
              <a:t>Nachteile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 b="1"/>
              <a:t>Gute</a:t>
            </a:r>
            <a:r>
              <a:rPr lang="en-US" altLang="en-US"/>
              <a:t> Lösungen, wahrscheinlich nicht die beste.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r>
              <a:rPr lang="en-US" altLang="en-US">
                <a:sym typeface="+mn-ea"/>
              </a:rPr>
              <a:t>Definition der </a:t>
            </a:r>
            <a:r>
              <a:rPr lang="en-US" altLang="en-US"/>
              <a:t>Zielfunktion.</a:t>
            </a:r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r>
              <a:rPr lang="en-US" altLang="en-US"/>
              <a:t>Parameter Einstellung.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Zusammenfassung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/>
              <a:t>Optimierung stellt ein schwieriges Problem dar.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Evolutionäre Algorithmen sind ein vorteilhaftes Werkzeug.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58390" y="3115945"/>
            <a:ext cx="7474585" cy="626110"/>
          </a:xfrm>
        </p:spPr>
        <p:txBody>
          <a:bodyPr/>
          <a:p>
            <a:pPr marL="0" indent="0">
              <a:buNone/>
            </a:pPr>
            <a:r>
              <a:rPr lang="en-US" altLang="en-US" sz="3600"/>
              <a:t>Danke für Ihre Aufmerksamkeit</a:t>
            </a:r>
            <a:endParaRPr lang="en-US" altLang="en-US" sz="36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Was ist Optimierung?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 i="1"/>
              <a:t>Die Findung von Parametern eines Systems, die ein bestmögliches Ergebnis erzielen sollen.</a:t>
            </a:r>
            <a:endParaRPr lang="en-US" altLang="en-US" i="1"/>
          </a:p>
          <a:p>
            <a:endParaRPr lang="en-US" altLang="en-US"/>
          </a:p>
          <a:p>
            <a:endParaRPr lang="en-US" altLang="en-US"/>
          </a:p>
          <a:p>
            <a:r>
              <a:rPr lang="en-US" altLang="en-US" i="1"/>
              <a:t>Die Auswahl der bestmöglichen Lösungen eines Problems aus einer Menge möglicher Lösungen.</a:t>
            </a:r>
            <a:endParaRPr lang="en-US" altLang="en-US" i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Optimierung - wichtige Begriffe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/>
              <a:t>Zielfunktion (auch Fitness- oder Kostenfunktion)</a:t>
            </a:r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 marL="0" indent="0">
              <a:buNone/>
            </a:pPr>
            <a:endParaRPr lang="en-US" altLang="en-US"/>
          </a:p>
          <a:p>
            <a:r>
              <a:rPr lang="en-US" altLang="en-US"/>
              <a:t>Wo         die Anzahl an ,,Dimensionen” des Problems ist.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     wird ,,Entscheidungsvariable” genannt.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zielfunk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815" y="2524125"/>
            <a:ext cx="6193155" cy="711200"/>
          </a:xfrm>
          <a:prstGeom prst="rect">
            <a:avLst/>
          </a:prstGeom>
        </p:spPr>
      </p:pic>
      <p:pic>
        <p:nvPicPr>
          <p:cNvPr id="6" name="Picture 5" descr="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2145" y="3475990"/>
            <a:ext cx="495300" cy="923925"/>
          </a:xfrm>
          <a:prstGeom prst="rect">
            <a:avLst/>
          </a:prstGeom>
        </p:spPr>
      </p:pic>
      <p:pic>
        <p:nvPicPr>
          <p:cNvPr id="8" name="Picture 7" descr="x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140" y="4540885"/>
            <a:ext cx="457200" cy="9239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US"/>
              <a:t>Optimierung - Beispiel Problem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000" y="1470660"/>
            <a:ext cx="3592195" cy="4351655"/>
          </a:xfrm>
        </p:spPr>
        <p:txBody>
          <a:bodyPr>
            <a:normAutofit lnSpcReduction="20000"/>
          </a:bodyPr>
          <a:p>
            <a:pPr marL="514350" indent="-514350">
              <a:buAutoNum type="arabicPeriod"/>
            </a:pPr>
            <a:r>
              <a:rPr lang="en-US" altLang="en-US"/>
              <a:t>take-off weight</a:t>
            </a:r>
            <a:endParaRPr lang="en-US" altLang="en-US"/>
          </a:p>
          <a:p>
            <a:pPr marL="514350" indent="-514350">
              <a:buAutoNum type="arabicPeriod"/>
            </a:pPr>
            <a:r>
              <a:rPr lang="en-US" altLang="en-US">
                <a:sym typeface="+mn-ea"/>
              </a:rPr>
              <a:t>wing span</a:t>
            </a:r>
            <a:endParaRPr lang="en-US" altLang="en-US"/>
          </a:p>
          <a:p>
            <a:pPr marL="514350" indent="-514350">
              <a:buAutoNum type="arabicPeriod"/>
            </a:pPr>
            <a:r>
              <a:rPr lang="en-US" altLang="en-US">
                <a:sym typeface="+mn-ea"/>
              </a:rPr>
              <a:t>horizontal tail span</a:t>
            </a:r>
            <a:endParaRPr lang="en-US" altLang="en-US"/>
          </a:p>
          <a:p>
            <a:pPr marL="457200" indent="-457200">
              <a:buAutoNum type="arabicPeriod"/>
            </a:pPr>
            <a:r>
              <a:rPr lang="en-US" altLang="en-US" sz="2400">
                <a:sym typeface="+mn-ea"/>
              </a:rPr>
              <a:t>vertical tail span</a:t>
            </a:r>
            <a:endParaRPr lang="en-US" altLang="en-US" sz="2400"/>
          </a:p>
          <a:p>
            <a:pPr marL="457200" indent="-457200">
              <a:buAutoNum type="arabicPeriod"/>
            </a:pPr>
            <a:r>
              <a:rPr lang="en-US" altLang="en-US" sz="2000">
                <a:sym typeface="+mn-ea"/>
              </a:rPr>
              <a:t>mach no</a:t>
            </a:r>
            <a:endParaRPr lang="en-US" altLang="en-US" sz="2000"/>
          </a:p>
          <a:p>
            <a:pPr marL="457200" indent="-457200">
              <a:buAutoNum type="arabicPeriod"/>
            </a:pPr>
            <a:r>
              <a:rPr lang="en-US" altLang="en-US" sz="2000">
                <a:sym typeface="+mn-ea"/>
              </a:rPr>
              <a:t>seating capacity</a:t>
            </a:r>
            <a:endParaRPr lang="en-US" altLang="en-US" sz="2000"/>
          </a:p>
          <a:p>
            <a:pPr marL="342900" indent="-342900">
              <a:buAutoNum type="arabicPeriod"/>
            </a:pPr>
            <a:r>
              <a:rPr lang="en-US" altLang="en-US" sz="1600">
                <a:sym typeface="+mn-ea"/>
              </a:rPr>
              <a:t>aspect ratio</a:t>
            </a:r>
            <a:endParaRPr lang="en-US" altLang="en-US" sz="1600"/>
          </a:p>
          <a:p>
            <a:pPr marL="342900" indent="-342900">
              <a:buAutoNum type="arabicPeriod"/>
            </a:pPr>
            <a:r>
              <a:rPr lang="en-US" altLang="en-US" sz="1600">
                <a:sym typeface="+mn-ea"/>
              </a:rPr>
              <a:t>sfc</a:t>
            </a:r>
            <a:endParaRPr lang="en-US" altLang="en-US" sz="1600"/>
          </a:p>
          <a:p>
            <a:pPr marL="342900" indent="-342900">
              <a:buAutoNum type="arabicPeriod"/>
            </a:pPr>
            <a:r>
              <a:rPr lang="en-US" altLang="en-US" sz="1600">
                <a:sym typeface="+mn-ea"/>
              </a:rPr>
              <a:t>altitude</a:t>
            </a:r>
            <a:endParaRPr lang="en-US" altLang="en-US" sz="1600">
              <a:sym typeface="+mn-ea"/>
            </a:endParaRPr>
          </a:p>
          <a:p>
            <a:pPr>
              <a:buAutoNum type="arabicPeriod"/>
            </a:pPr>
            <a:r>
              <a:rPr lang="en-US" altLang="en-US" sz="1200">
                <a:sym typeface="+mn-ea"/>
              </a:rPr>
              <a:t>   fuselage length</a:t>
            </a:r>
            <a:endParaRPr lang="en-US" altLang="en-US" sz="1200">
              <a:sym typeface="+mn-ea"/>
            </a:endParaRPr>
          </a:p>
          <a:p>
            <a:pPr>
              <a:buAutoNum type="arabicPeriod"/>
            </a:pPr>
            <a:r>
              <a:rPr lang="en-US" altLang="en-US" sz="1200">
                <a:sym typeface="+mn-ea"/>
              </a:rPr>
              <a:t>   fuselage diameter</a:t>
            </a:r>
            <a:endParaRPr lang="en-US" altLang="en-US" sz="1200">
              <a:sym typeface="+mn-ea"/>
            </a:endParaRPr>
          </a:p>
          <a:p>
            <a:pPr>
              <a:buAutoNum type="arabicPeriod"/>
            </a:pPr>
            <a:endParaRPr lang="en-US" altLang="en-US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sp>
        <p:nvSpPr>
          <p:cNvPr id="4" name="Content Placeholder 2"/>
          <p:cNvSpPr>
            <a:spLocks noGrp="1"/>
          </p:cNvSpPr>
          <p:nvPr/>
        </p:nvSpPr>
        <p:spPr>
          <a:xfrm>
            <a:off x="3465830" y="1665605"/>
            <a:ext cx="3592195" cy="2648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arabicPeriod" startAt="12"/>
            </a:pPr>
            <a:r>
              <a:rPr lang="en-US" altLang="en-US" sz="1200"/>
              <a:t>wing sweep</a:t>
            </a:r>
            <a:endParaRPr lang="en-US" altLang="en-US" sz="1200"/>
          </a:p>
          <a:p>
            <a:pPr>
              <a:buFont typeface="+mj-lt"/>
              <a:buAutoNum type="arabicPeriod" startAt="12"/>
            </a:pPr>
            <a:r>
              <a:rPr lang="en-US" altLang="en-US" sz="1200"/>
              <a:t>angle of attack</a:t>
            </a:r>
            <a:endParaRPr lang="en-US" altLang="en-US" sz="1200"/>
          </a:p>
          <a:p>
            <a:pPr>
              <a:buFont typeface="+mj-lt"/>
              <a:buAutoNum type="arabicPeriod" startAt="12"/>
            </a:pPr>
            <a:r>
              <a:rPr lang="en-US" altLang="en-US" sz="1200"/>
              <a:t>ultimate load factor</a:t>
            </a:r>
            <a:endParaRPr lang="en-US" altLang="en-US" sz="1200"/>
          </a:p>
          <a:p>
            <a:pPr>
              <a:buFont typeface="+mj-lt"/>
              <a:buAutoNum type="arabicPeriod" startAt="12"/>
            </a:pPr>
            <a:r>
              <a:rPr lang="en-US" altLang="en-US" sz="1000"/>
              <a:t>thickness by chord ratio of wing</a:t>
            </a:r>
            <a:endParaRPr lang="en-US" altLang="en-US" sz="1000"/>
          </a:p>
          <a:p>
            <a:pPr>
              <a:buFont typeface="+mj-lt"/>
              <a:buAutoNum type="arabicPeriod" startAt="12"/>
            </a:pPr>
            <a:r>
              <a:rPr lang="en-US" altLang="en-US" sz="1000"/>
              <a:t>taper ratio wing</a:t>
            </a:r>
            <a:endParaRPr lang="en-US" altLang="en-US" sz="1000"/>
          </a:p>
          <a:p>
            <a:pPr>
              <a:buFont typeface="+mj-lt"/>
              <a:buAutoNum type="arabicPeriod" startAt="12"/>
            </a:pPr>
            <a:r>
              <a:rPr lang="en-US" altLang="en-US" sz="1000"/>
              <a:t>thickness by chord ratio of horizontal tail</a:t>
            </a:r>
            <a:endParaRPr lang="en-US" altLang="en-US" sz="1000"/>
          </a:p>
          <a:p>
            <a:pPr>
              <a:buFont typeface="+mj-lt"/>
              <a:buAutoNum type="arabicPeriod" startAt="12"/>
            </a:pPr>
            <a:r>
              <a:rPr lang="en-US" altLang="en-US" sz="800"/>
              <a:t>thickness by chord ratio of vertical tail</a:t>
            </a:r>
            <a:endParaRPr lang="en-US" altLang="en-US" sz="800"/>
          </a:p>
          <a:p>
            <a:pPr>
              <a:buFont typeface="+mj-lt"/>
              <a:buAutoNum type="arabicPeriod" startAt="12"/>
            </a:pPr>
            <a:r>
              <a:rPr lang="en-US" altLang="en-US" sz="800"/>
              <a:t>taper ratio horizontal tail</a:t>
            </a:r>
            <a:endParaRPr lang="en-US" altLang="en-US" sz="800"/>
          </a:p>
          <a:p>
            <a:pPr>
              <a:buFont typeface="+mj-lt"/>
              <a:buAutoNum type="arabicPeriod" startAt="12"/>
            </a:pPr>
            <a:r>
              <a:rPr lang="en-US" altLang="en-US" sz="800"/>
              <a:t>taper ratio vertical tail</a:t>
            </a:r>
            <a:endParaRPr lang="en-US" altLang="en-US" sz="800"/>
          </a:p>
        </p:txBody>
      </p:sp>
      <p:pic>
        <p:nvPicPr>
          <p:cNvPr id="6" name="Picture 5" descr="aircraft_desig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9565" y="1546860"/>
            <a:ext cx="4868545" cy="296481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6614160" y="4511675"/>
            <a:ext cx="4999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i="1"/>
              <a:t>Imran Ali Chaudhry and Ali Ahmed, Preliminary aircraft design optimization using genetic algorithms, Journal of Scientific and Industrial Research 73 (2014), 302 – 307.</a:t>
            </a:r>
            <a:endParaRPr lang="en-US" sz="1200" i="1"/>
          </a:p>
        </p:txBody>
      </p:sp>
      <p:sp>
        <p:nvSpPr>
          <p:cNvPr id="9" name="Text Box 8"/>
          <p:cNvSpPr txBox="1"/>
          <p:nvPr/>
        </p:nvSpPr>
        <p:spPr>
          <a:xfrm>
            <a:off x="3341370" y="4009390"/>
            <a:ext cx="22542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en-US" b="1">
                <a:solidFill>
                  <a:srgbClr val="FF0000"/>
                </a:solidFill>
              </a:rPr>
              <a:t>20 Dimensionen</a:t>
            </a:r>
            <a:endParaRPr lang="en-US" altLang="en-US" b="1">
              <a:solidFill>
                <a:srgbClr val="FF0000"/>
              </a:solidFill>
            </a:endParaRPr>
          </a:p>
        </p:txBody>
      </p:sp>
      <p:pic>
        <p:nvPicPr>
          <p:cNvPr id="10" name="Picture 9" descr="flugzeug_desig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0695" y="4511675"/>
            <a:ext cx="3274695" cy="2087880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3818890" y="6241415"/>
            <a:ext cx="53746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200"/>
              <a:t>https://www.researchgate.net/figure/uCRM-aerostructural-model-The-wingbox-structural-model-is-shown-on-the-left-and-the_fig9_310608793</a:t>
            </a:r>
            <a:endParaRPr lang="en-US"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Arten der Optimierung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simple_optimiz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065" y="1553845"/>
            <a:ext cx="7202805" cy="480250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501650" y="2230755"/>
            <a:ext cx="15405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Einfach</a:t>
            </a:r>
            <a:r>
              <a:rPr lang="" altLang="en-US" sz="2400"/>
              <a:t>e</a:t>
            </a:r>
            <a:endParaRPr lang="" altLang="en-US" sz="2400"/>
          </a:p>
        </p:txBody>
      </p:sp>
      <p:sp>
        <p:nvSpPr>
          <p:cNvPr id="3" name="Text Box 2"/>
          <p:cNvSpPr txBox="1"/>
          <p:nvPr/>
        </p:nvSpPr>
        <p:spPr>
          <a:xfrm>
            <a:off x="5240020" y="5448935"/>
            <a:ext cx="13823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/>
              <a:t>(-3, -2)</a:t>
            </a:r>
            <a:endParaRPr lang="en-US" altLang="en-US"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ym typeface="+mn-ea"/>
              </a:rPr>
              <a:t>Arten der Optimierung (fort.)</a:t>
            </a:r>
            <a:endParaRPr lang="en-US" altLang="en-US">
              <a:sym typeface="+mn-ea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constricted_optimiz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9205" y="1564005"/>
            <a:ext cx="8518525" cy="479234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82905" y="2263775"/>
            <a:ext cx="2682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Eingeschränkt</a:t>
            </a:r>
            <a:r>
              <a:rPr lang="" altLang="en-US" sz="2400"/>
              <a:t>e</a:t>
            </a:r>
            <a:endParaRPr lang="" altLang="en-US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ym typeface="+mn-ea"/>
              </a:rPr>
              <a:t>Arten der Optimierung (fort.)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multi_objective_optimiza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4845" y="1576705"/>
            <a:ext cx="7203440" cy="480250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343535" y="2260600"/>
            <a:ext cx="24872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Multi-objective</a:t>
            </a:r>
            <a:endParaRPr lang="en-US" altLang="en-US"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ym typeface="+mn-ea"/>
              </a:rPr>
              <a:t>Arten der Optimierung (fort.)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  <p:pic>
        <p:nvPicPr>
          <p:cNvPr id="7" name="Picture 6" descr="uhh_logo_kle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0" y="6119495"/>
            <a:ext cx="602615" cy="601980"/>
          </a:xfrm>
          <a:prstGeom prst="rect">
            <a:avLst/>
          </a:prstGeom>
        </p:spPr>
      </p:pic>
      <p:pic>
        <p:nvPicPr>
          <p:cNvPr id="4" name="Picture 3" descr="rastrigin_func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385" y="1379220"/>
            <a:ext cx="8839200" cy="484187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404495" y="2261870"/>
            <a:ext cx="2527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400"/>
              <a:t>Multi-modal</a:t>
            </a:r>
            <a:r>
              <a:rPr lang="" altLang="en-US" sz="2400"/>
              <a:t>e</a:t>
            </a:r>
            <a:endParaRPr lang="" altLang="en-US" sz="2400"/>
          </a:p>
        </p:txBody>
      </p:sp>
      <p:sp>
        <p:nvSpPr>
          <p:cNvPr id="3" name="Text Box 2"/>
          <p:cNvSpPr txBox="1"/>
          <p:nvPr/>
        </p:nvSpPr>
        <p:spPr>
          <a:xfrm>
            <a:off x="3690620" y="5751195"/>
            <a:ext cx="79749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i="1"/>
              <a:t>https://commons.wikimedia.org/wiki/File:Rastrigin_function.png</a:t>
            </a:r>
            <a:endParaRPr lang="en-US" i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4901</Words>
  <Application>WPS Presentation</Application>
  <PresentationFormat>Widescreen</PresentationFormat>
  <Paragraphs>272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5" baseType="lpstr">
      <vt:lpstr>Arial</vt:lpstr>
      <vt:lpstr>SimSun</vt:lpstr>
      <vt:lpstr>Wingdings</vt:lpstr>
      <vt:lpstr>Calibri Light</vt:lpstr>
      <vt:lpstr>DejaVu Sans</vt:lpstr>
      <vt:lpstr>Calibri</vt:lpstr>
      <vt:lpstr>微软雅黑</vt:lpstr>
      <vt:lpstr>Monospace</vt:lpstr>
      <vt:lpstr>Arial Unicode MS</vt:lpstr>
      <vt:lpstr>Wingdings</vt:lpstr>
      <vt:lpstr>East Syriac Adiabene</vt:lpstr>
      <vt:lpstr>Standard Symbols PS</vt:lpstr>
      <vt:lpstr>Office Theme</vt:lpstr>
      <vt:lpstr>Evolutionärer Optimierungsalgorithmen</vt:lpstr>
      <vt:lpstr>Übersicht</vt:lpstr>
      <vt:lpstr>Was ist Optimierung?</vt:lpstr>
      <vt:lpstr>Optimierung - wichtige Begriffe</vt:lpstr>
      <vt:lpstr>Optimierung - Beispiel Problem</vt:lpstr>
      <vt:lpstr>Arten der Optimierung</vt:lpstr>
      <vt:lpstr>Arten der Optimierung (fort.)</vt:lpstr>
      <vt:lpstr>Arten der Optimierung (fort.)</vt:lpstr>
      <vt:lpstr>Arten der Optimierung (fort.)</vt:lpstr>
      <vt:lpstr>Was ist ein ,,evolutionärer” Algorithmus?</vt:lpstr>
      <vt:lpstr>Hauptmerkmale der EA</vt:lpstr>
      <vt:lpstr>EA Beispiel - Genetische Algorithmen</vt:lpstr>
      <vt:lpstr>EA Beispiel -  Genetische Algorithmen (fort.)</vt:lpstr>
      <vt:lpstr>EA Beispiel - Partikelschwarmoptimierung</vt:lpstr>
      <vt:lpstr>EA Beispiel - Partikelschwarmoptimierung (fort.)</vt:lpstr>
      <vt:lpstr>EA Beispiel - Partikelschwarmoptimierung</vt:lpstr>
      <vt:lpstr>Andere EA</vt:lpstr>
      <vt:lpstr>Noch mehr EA</vt:lpstr>
      <vt:lpstr>EA und Optimierung - Vorteile</vt:lpstr>
      <vt:lpstr>EA und Optimierung - Nachteile</vt:lpstr>
      <vt:lpstr>Zusammenfassung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Evolutionärer Optimierungsalgorithmen</dc:title>
  <dc:creator>freddierv</dc:creator>
  <cp:lastModifiedBy>freddierv</cp:lastModifiedBy>
  <cp:revision>35</cp:revision>
  <dcterms:created xsi:type="dcterms:W3CDTF">2019-01-13T19:02:04Z</dcterms:created>
  <dcterms:modified xsi:type="dcterms:W3CDTF">2019-01-13T19:02:04Z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